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3" d="100"/>
          <a:sy n="33" d="100"/>
        </p:scale>
        <p:origin x="1924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F7250-08FA-480B-8594-EDCB96B338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ADB8CC1-B1AA-4ABF-969C-D32E5D0AC4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8FEE17-525B-4CA7-87C5-A17137D77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8CA4F7-6335-4534-B67D-4212D99B8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E30446-934F-4CDB-9545-4AA023030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49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09E70-D2AC-46C8-9AA5-8D92518F2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475A3A-798C-427D-A64D-A4BFAD882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F5CC04-AA46-41E7-8D66-5FF20934F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3F0FFE-12E0-4342-B442-AB43B2CBE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A3252-C644-487F-A633-F82E44DB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294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AAAC2C-7C8C-48E1-80A5-7AE7FC1F9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186119-4291-4BC3-AF1F-B377DFAC6E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B35D57-8B54-4F2E-82CC-04C5BF4AF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A98921-C7A6-468D-8557-1E5FC922E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6EF2F9-AB38-40A1-9596-560EE605C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511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AB98B-A0E1-495C-AE84-7B902F0FE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CC8313-9973-4876-8142-81055F332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AA0269-9225-4ED6-97E6-0AFAB9FBF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D135FE-29AB-425C-B6FB-B96159D2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EF8DDE-D7BD-4DE9-926A-A4CC8D7AD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142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EF55D-AC26-4FD1-81AA-20432F05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79BE3C0-EC36-4CE9-AB0A-584987678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C4401-F4BD-4983-8A97-8781FE729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6F204-0A18-4A27-9DAE-551412F5C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1AEAFB-8621-4BF9-8E1C-15A8D649E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6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81D460-E9CE-461F-8F5F-E18C9C758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CC31CE-5CAB-4CA0-A1A4-5EDAB8F55B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DBD5229-F5C7-4904-8235-14A071FDF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F41C11-579C-4F14-80AA-3C0E73D4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54415B9-37D4-48BD-AB48-411E470F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8F0030-2AF1-4827-AA16-E8B3C1B24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62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90C13F-C80C-4A28-AD4A-51CC6752C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E3AE5D-18CF-43DC-89DE-D6B2DED29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19831CC-0130-4E4A-A9BB-D2785600D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4012534-8237-466F-962F-C4D1E236B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E5DC6AA-38DD-4E57-964C-4A95CFA172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4BEEC84-2E9A-4FC0-BCB2-02FA5AC1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A1F2D9-B08E-4702-920C-8A4E354F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569BE02-A631-4736-93C6-18AF2F88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78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E2E25-3D2B-482F-A887-FC68C16A6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C0920BE-D3F1-48C9-BBF2-19707A7D0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BADC834-E6D6-46F1-8E98-0B53925F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959404-EB83-4D96-9427-A8D6CF789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12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1B89AFE-EF03-4F93-B8FF-C5A59DE0D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405468-985B-4277-8CED-40EB36E36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F5F2D3-1BEF-41E5-9D74-CC0A54A38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910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0223C-165C-43A7-A20B-6A267815A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57FA0E-2670-4E8B-A60B-7DE7D061B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0969D7-3D36-4472-9076-560FED48A8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8D4B28-1EC8-463A-A722-9DABFDD1E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BA307D-8E5C-4F3A-ABE3-D61E85025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B53245-27D1-4BB9-B73D-74A32241E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062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051B9B-1FA7-41C1-A5EE-545E91CD1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D5B5FAA-B201-4280-A919-2514861550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A7DA86-CE86-4E39-85F3-76F1D22CA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42D0BA2-2E51-453A-9A81-4343789A3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5D7F1C-3340-43AA-ABB5-3FB237D1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F792F4-A903-49A5-BCBB-8513D023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63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734FD6-4334-47C5-81AD-6A8ED9362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3773F8-772B-42A1-9DDA-F7BD18E1B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3912F-9820-4611-89D7-97671C442E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2F32B-2FE9-4140-AD74-616E64A299DC}" type="datetimeFigureOut">
              <a:rPr lang="ru-RU" smtClean="0"/>
              <a:t>15.05.2024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D92F01-00C2-43F3-B863-312363305E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8E0C69-0092-4FA9-81CB-22B9FE4D7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34A79-46E3-49BF-BB46-86F49A1F49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76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31FD3B-B673-4EFE-9947-C07EAE158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7230" y="739978"/>
            <a:ext cx="6606240" cy="4448966"/>
          </a:xfrm>
        </p:spPr>
        <p:txBody>
          <a:bodyPr>
            <a:no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Контекстные задачи по финансовой грамотности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основе междисциплинарного подхода в обучении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методическое пособие</a:t>
            </a:r>
            <a:r>
              <a:rPr lang="ru-RU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4000" i="1" dirty="0"/>
            </a:br>
            <a:endParaRPr lang="ru-RU" sz="4000" i="1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B0DB4D-963E-4D14-86AF-023D6CADB0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5188945"/>
            <a:ext cx="5334931" cy="1531344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ГАПОУ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КузПК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Петякшева М.Г., заместитель директора по УМР, Тарасова А.Е., преподаватель</a:t>
            </a: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FBCD5A-C606-4960-B062-DDDFF529E3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3"/>
          <a:stretch/>
        </p:blipFill>
        <p:spPr>
          <a:xfrm>
            <a:off x="631841" y="598720"/>
            <a:ext cx="4725752" cy="4750660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069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B60238C9-3A72-451C-8F7E-FFA19FD3CE6E}"/>
              </a:ext>
            </a:extLst>
          </p:cNvPr>
          <p:cNvSpPr/>
          <p:nvPr/>
        </p:nvSpPr>
        <p:spPr>
          <a:xfrm>
            <a:off x="0" y="2715010"/>
            <a:ext cx="6225702" cy="414299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выглядел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телефонный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Хлестакова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чиновниками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современных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мошенников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3FB274-5580-4E4C-8227-8085DCE80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06" r="-2" b="963"/>
          <a:stretch/>
        </p:blipFill>
        <p:spPr>
          <a:xfrm>
            <a:off x="5700409" y="263576"/>
            <a:ext cx="6225702" cy="620689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65C4333-27F1-455A-AE24-9BFDA56CCEA5}"/>
              </a:ext>
            </a:extLst>
          </p:cNvPr>
          <p:cNvSpPr/>
          <p:nvPr/>
        </p:nvSpPr>
        <p:spPr>
          <a:xfrm>
            <a:off x="182879" y="117693"/>
            <a:ext cx="5517529" cy="145818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ЗАДАНИЯ</a:t>
            </a:r>
          </a:p>
        </p:txBody>
      </p:sp>
    </p:spTree>
    <p:extLst>
      <p:ext uri="{BB962C8B-B14F-4D97-AF65-F5344CB8AC3E}">
        <p14:creationId xmlns:p14="http://schemas.microsoft.com/office/powerpoint/2010/main" val="4096094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391C5-F171-4F28-B5EC-3F9198DCB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69122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ЭФФЕКТЫ</a:t>
            </a:r>
          </a:p>
        </p:txBody>
      </p:sp>
      <p:pic>
        <p:nvPicPr>
          <p:cNvPr id="3074" name="Picture 2" descr="https://gas-kvas.com/uploads/posts/2023-02/1676831293_gas-kvas-com-p-risunok-na-temu-znaniya-40.png">
            <a:extLst>
              <a:ext uri="{FF2B5EF4-FFF2-40B4-BE49-F238E27FC236}">
                <a16:creationId xmlns:a16="http://schemas.microsoft.com/office/drawing/2014/main" id="{0C93360B-A4CE-4C54-A428-7EBAA2ED47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53" y="1953723"/>
            <a:ext cx="4319244" cy="390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9F5AE3-5DF3-46DE-B43D-14C4F0F9A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030" y="2073123"/>
            <a:ext cx="4179860" cy="337436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7AA9B1F-2013-4CC6-85B8-AAB798B74F62}"/>
              </a:ext>
            </a:extLst>
          </p:cNvPr>
          <p:cNvSpPr/>
          <p:nvPr/>
        </p:nvSpPr>
        <p:spPr>
          <a:xfrm>
            <a:off x="380999" y="5718326"/>
            <a:ext cx="6934201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ЗНАНИЯ+КОМПЕТЕНЦИИ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4258C10-8A0E-411B-92FD-51F413B3296F}"/>
              </a:ext>
            </a:extLst>
          </p:cNvPr>
          <p:cNvSpPr/>
          <p:nvPr/>
        </p:nvSpPr>
        <p:spPr>
          <a:xfrm>
            <a:off x="4265030" y="1634248"/>
            <a:ext cx="4319244" cy="4388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5E79B3-6749-4253-9467-4D62799A8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2139" y="2565500"/>
            <a:ext cx="3061208" cy="313603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8E99DC-9478-4662-B784-57CD8E14B40E}"/>
              </a:ext>
            </a:extLst>
          </p:cNvPr>
          <p:cNvSpPr/>
          <p:nvPr/>
        </p:nvSpPr>
        <p:spPr>
          <a:xfrm>
            <a:off x="7752449" y="5701538"/>
            <a:ext cx="4179860" cy="9311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25074065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C7AAF7-B26B-44EE-B0B2-A49A88DA2A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68"/>
          <a:stretch/>
        </p:blipFill>
        <p:spPr>
          <a:xfrm>
            <a:off x="20" y="-18829"/>
            <a:ext cx="5433960" cy="3455514"/>
          </a:xfrm>
          <a:prstGeom prst="rect">
            <a:avLst/>
          </a:prstGeom>
        </p:spPr>
      </p:pic>
      <p:pic>
        <p:nvPicPr>
          <p:cNvPr id="1026" name="Picture 2" descr="https://gas-kvas.com/uploads/posts/2023-02/1676826714_gas-kvas-com-p-risunki-detei-na-temu-finansovaya-gramotno-13.jpg">
            <a:extLst>
              <a:ext uri="{FF2B5EF4-FFF2-40B4-BE49-F238E27FC236}">
                <a16:creationId xmlns:a16="http://schemas.microsoft.com/office/drawing/2014/main" id="{DD8E58F6-E510-4A5A-A06F-2CE07B106C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319"/>
          <a:stretch/>
        </p:blipFill>
        <p:spPr bwMode="auto">
          <a:xfrm>
            <a:off x="20" y="3421856"/>
            <a:ext cx="5433962" cy="344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5" name="Group 1032">
            <a:extLst>
              <a:ext uri="{FF2B5EF4-FFF2-40B4-BE49-F238E27FC236}">
                <a16:creationId xmlns:a16="http://schemas.microsoft.com/office/drawing/2014/main" id="{923615DC-F5A3-677C-DB79-DA387F11F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034" name="Rectangle 1033">
              <a:extLst>
                <a:ext uri="{FF2B5EF4-FFF2-40B4-BE49-F238E27FC236}">
                  <a16:creationId xmlns:a16="http://schemas.microsoft.com/office/drawing/2014/main" id="{BCB2E658-9767-8805-2BCB-63F4F3AEC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Rectangle 1034">
              <a:extLst>
                <a:ext uri="{FF2B5EF4-FFF2-40B4-BE49-F238E27FC236}">
                  <a16:creationId xmlns:a16="http://schemas.microsoft.com/office/drawing/2014/main" id="{BEA709A9-EE8C-7D2E-43D2-E8A342BA0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04821B3E-F67A-70F1-B1CD-02A460A0B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7200" y="71120"/>
            <a:ext cx="6502399" cy="6644640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ru-RU" sz="3600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Содержательные линии финансовой грамотности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семейный бюджет;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личное финансовое планирование;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депозит;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кредит;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расчетно-кассовые операции; страхование;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инвестиции;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пенсии;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налоги;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финансовое мошенничество;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защита прав потребителей финансовых услуг.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159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=""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47DDC8-0E94-4975-A460-957526098B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186" y="252248"/>
            <a:ext cx="5120991" cy="64953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Контекстная задача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 задача мотивационного характера, в условии которой описана конкретная жизненная ситуация, коррелирующая с имеющимся социокультурным опытом учащихся.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103290-816E-4CAD-8A62-4BD4358685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9" r="26148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5644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241374-902F-46F5-B607-7C899F3F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ru-RU" sz="540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=""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9EF62B-9E41-43FC-8FD8-964567DA5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9122350" cy="4750108"/>
          </a:xfrm>
        </p:spPr>
        <p:txBody>
          <a:bodyPr anchor="t">
            <a:normAutofit/>
          </a:bodyPr>
          <a:lstStyle/>
          <a:p>
            <a:pPr marL="514350" indent="-51435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знаний и опыта.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Оценивание знаний и навыков/компетенций.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Междисциплинарный подход и формирование целостного мировоззрения.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развития  креативного мышления.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гибридного формата использования: индивидуально, в парах и  группах; на уроках и во внеурочной деятельности.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 сотворчества педагога и студентов, группы студентов, студентов и их родителей.</a:t>
            </a:r>
          </a:p>
          <a:p>
            <a:pPr marL="514350" indent="-514350"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Новый формат формирования финансовой грамотности.</a:t>
            </a:r>
          </a:p>
          <a:p>
            <a:pPr marL="514350" indent="-514350">
              <a:buAutoNum type="arabicPeriod"/>
            </a:pPr>
            <a:endParaRPr lang="ru-RU" sz="19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64C8F0-8322-43F7-8435-90D3FEF43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761" y="238539"/>
            <a:ext cx="4100271" cy="280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499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541F70DA-5625-47F0-943C-4796AA681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211" y="321734"/>
            <a:ext cx="5164745" cy="290517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137706-B766-48BE-9023-CA312A264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53" y="3631096"/>
            <a:ext cx="4907660" cy="276056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307EAC-54AD-40B7-A285-EB26C17CC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3" y="1625600"/>
            <a:ext cx="5868727" cy="396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536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841844-69B5-40EB-9562-209FAE153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894"/>
          <a:stretch/>
        </p:blipFill>
        <p:spPr>
          <a:xfrm>
            <a:off x="0" y="0"/>
            <a:ext cx="3877048" cy="4347019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067AC614-98C0-441B-B57A-ED2192A54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0230" y="0"/>
            <a:ext cx="5152570" cy="67491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Чичиков и «мертвые души»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Вопрос: риски и выгоды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Чичиковым  было куплено  400 мертвых душ.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Плюшкина Чичиков купил 198 душ по 32 копейки за штуку.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тексту можно догадаться, что Собакевич продал 101 душу, столько же Чичикову подарил Манилов.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Чичиков потратил на это дело около 330 рублей. </a:t>
            </a:r>
          </a:p>
          <a:p>
            <a:pPr marL="0" indent="0">
              <a:buNone/>
            </a:pPr>
            <a:endParaRPr lang="ru-RU" sz="1700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198C5EF-246E-4FB1-8563-B6EB0836598B}"/>
              </a:ext>
            </a:extLst>
          </p:cNvPr>
          <p:cNvSpPr/>
          <p:nvPr/>
        </p:nvSpPr>
        <p:spPr>
          <a:xfrm>
            <a:off x="8432799" y="108857"/>
            <a:ext cx="3195983" cy="66402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по финансовой грамотности составлена с опорой на произведение Н.В. Гоголя «Мертвые души». Нет цитаты из теста, есть некоторые цифры, которые помогут составить массив вопросов. Главное: определиться с разделом, к которому будут предложены тематические вопросы. В данном контексте «Риски и выгоды»</a:t>
            </a:r>
          </a:p>
        </p:txBody>
      </p:sp>
    </p:spTree>
    <p:extLst>
      <p:ext uri="{BB962C8B-B14F-4D97-AF65-F5344CB8AC3E}">
        <p14:creationId xmlns:p14="http://schemas.microsoft.com/office/powerpoint/2010/main" val="166509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E5A8281-E115-4633-8A56-4C76A380F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59" y="725714"/>
            <a:ext cx="10851254" cy="5961525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3200" dirty="0"/>
              <a:t>3.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Заложить  государству крепостного можно было за 10-15 процентов от его рыночной цены и получить деньги от государства. Рассчитайте возможную выгоду Чичикова при 10, 12 и  15 процентах залога крестьян.</a:t>
            </a:r>
          </a:p>
          <a:p>
            <a:pPr marL="0" lvl="0" indent="0" algn="just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Деньги, которые были потрачены на приобретение крестьян,  Чичиков мог бы положить под проценты в Государственный заемный банк. Рассчитайте возможную выгоду Чичикова, если  С 1 января 1830 г. процент по частным вкладам был понижен с 4,5 до 4%. 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589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A69CE14-CBB7-4A7C-824F-AB847F310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4200"/>
            <a:ext cx="7696200" cy="5592763"/>
          </a:xfrm>
        </p:spPr>
        <p:txBody>
          <a:bodyPr/>
          <a:lstStyle/>
          <a:p>
            <a:pPr marL="0" lv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Почему помещики продавали «мертвых душ»? Получили ли они выгоду от продажи? Как ее рассчитать?</a:t>
            </a:r>
          </a:p>
          <a:p>
            <a:pPr marL="0" lvl="0" indent="0" algn="just">
              <a:buNone/>
            </a:pP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Кто из героев  получил выгоду от сделки? Приведите 2 аргумента.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FC6A3F-7E3B-4017-9DC2-8F06029AB8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540" y="4417603"/>
            <a:ext cx="3873500" cy="2311188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9D93EDC-AC34-4318-ABA4-6BD025B49BB9}"/>
              </a:ext>
            </a:extLst>
          </p:cNvPr>
          <p:cNvSpPr/>
          <p:nvPr/>
        </p:nvSpPr>
        <p:spPr>
          <a:xfrm>
            <a:off x="8945217" y="584200"/>
            <a:ext cx="3120887" cy="59557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Задания №№5-6  предполагают поиск своих вариантов решения и  аргументирования. Именно на этом этапе предполагается дискуссия. </a:t>
            </a:r>
          </a:p>
        </p:txBody>
      </p:sp>
    </p:spTree>
    <p:extLst>
      <p:ext uri="{BB962C8B-B14F-4D97-AF65-F5344CB8AC3E}">
        <p14:creationId xmlns:p14="http://schemas.microsoft.com/office/powerpoint/2010/main" val="1808883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7001E6-F6DE-4BCA-974B-80EFE727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3741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задач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1471BC-DF7D-4F56-8FC7-EC3ABC00D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693" y="6492873"/>
            <a:ext cx="10902108" cy="1006113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  <a:p>
            <a:pPr marL="0" indent="0">
              <a:buNone/>
            </a:pPr>
            <a:endParaRPr lang="ru-RU" b="1" dirty="0"/>
          </a:p>
          <a:p>
            <a:pPr marL="0" indent="0">
              <a:buNone/>
            </a:pPr>
            <a:r>
              <a:rPr lang="ru-RU" b="1" dirty="0"/>
              <a:t> 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4E63D1A-CB00-49CA-9C66-24B0297F3020}"/>
              </a:ext>
            </a:extLst>
          </p:cNvPr>
          <p:cNvSpPr/>
          <p:nvPr/>
        </p:nvSpPr>
        <p:spPr>
          <a:xfrm>
            <a:off x="154235" y="1002537"/>
            <a:ext cx="11865167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Жить по средствам – правило рационального потребления!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мотивам комедии И.С. Тургенева «Безденежье»)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2FE4A3C-5D4B-458B-89FB-3D54CAA0E3FB}"/>
              </a:ext>
            </a:extLst>
          </p:cNvPr>
          <p:cNvSpPr/>
          <p:nvPr/>
        </p:nvSpPr>
        <p:spPr>
          <a:xfrm>
            <a:off x="170760" y="2036746"/>
            <a:ext cx="11848641" cy="100390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«Кому живется весело, вольготно на Руси?»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мотивам поэмы Н.А. Некрасова «Кому на Руси жить хорошо»)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235309-216B-4F61-B53C-2733DC8F7D0C}"/>
              </a:ext>
            </a:extLst>
          </p:cNvPr>
          <p:cNvSpPr/>
          <p:nvPr/>
        </p:nvSpPr>
        <p:spPr>
          <a:xfrm>
            <a:off x="170761" y="3160463"/>
            <a:ext cx="11848640" cy="10039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Подушка безопасности</a:t>
            </a:r>
          </a:p>
          <a:p>
            <a:pPr algn="just"/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мотивам произведения А.С. Пушкина «Пиковая дама»)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63B62AC-BE5E-4D8A-AA67-2E0C6F79C4B5}"/>
              </a:ext>
            </a:extLst>
          </p:cNvPr>
          <p:cNvSpPr/>
          <p:nvPr/>
        </p:nvSpPr>
        <p:spPr>
          <a:xfrm>
            <a:off x="154235" y="4284181"/>
            <a:ext cx="11848640" cy="10039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Осторожно: мошенники!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мотивам комедии  Н.В. Гоголя «Ревизор»)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65A84B6-C6D2-4F79-A1EF-2AC8228E1E5C}"/>
              </a:ext>
            </a:extLst>
          </p:cNvPr>
          <p:cNvSpPr/>
          <p:nvPr/>
        </p:nvSpPr>
        <p:spPr>
          <a:xfrm>
            <a:off x="170759" y="5525505"/>
            <a:ext cx="11832115" cy="10061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Банк или «банка»?</a:t>
            </a:r>
          </a:p>
          <a:p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 мотивам   повести Н.В. Гоголя «Шинель»)</a:t>
            </a:r>
          </a:p>
        </p:txBody>
      </p:sp>
    </p:spTree>
    <p:extLst>
      <p:ext uri="{BB962C8B-B14F-4D97-AF65-F5344CB8AC3E}">
        <p14:creationId xmlns:p14="http://schemas.microsoft.com/office/powerpoint/2010/main" val="16713776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493</Words>
  <Application>Microsoft Office PowerPoint</Application>
  <PresentationFormat>Широкоэкранный</PresentationFormat>
  <Paragraphs>59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Тема Office</vt:lpstr>
      <vt:lpstr>Контекстные задачи по финансовой грамотности  на основе междисциплинарного подхода в обучении (методическое пособие) </vt:lpstr>
      <vt:lpstr>Презентация PowerPoint</vt:lpstr>
      <vt:lpstr>Презентация PowerPoint</vt:lpstr>
      <vt:lpstr>Преимущества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Примеры задач</vt:lpstr>
      <vt:lpstr>Презентация PowerPoint</vt:lpstr>
      <vt:lpstr>ЭФФЕКТЫ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Контекстные задачи по финансовой грамотности  на основе междисциплинарного подхода в обучении (методическое пособие) </dc:title>
  <dc:creator>Марина Петякшева</dc:creator>
  <cp:lastModifiedBy>Марина Петякшева</cp:lastModifiedBy>
  <cp:revision>2</cp:revision>
  <dcterms:created xsi:type="dcterms:W3CDTF">2024-05-15T15:23:22Z</dcterms:created>
  <dcterms:modified xsi:type="dcterms:W3CDTF">2024-05-15T15:33:22Z</dcterms:modified>
</cp:coreProperties>
</file>